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4" r:id="rId5"/>
    <p:sldId id="266" r:id="rId6"/>
    <p:sldId id="269" r:id="rId7"/>
    <p:sldId id="270" r:id="rId8"/>
    <p:sldId id="271" r:id="rId9"/>
    <p:sldId id="272" r:id="rId10"/>
    <p:sldId id="273" r:id="rId11"/>
    <p:sldId id="274" r:id="rId12"/>
    <p:sldId id="275" r:id="rId13"/>
    <p:sldId id="261" r:id="rId14"/>
    <p:sldId id="262"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6"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00AB2-39DC-4A38-961C-7420EDA895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E04245-16D0-422E-9226-ED48ADCBA4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AFD332-4646-4A7A-A5C3-6863B61A5A2A}"/>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5" name="Footer Placeholder 4">
            <a:extLst>
              <a:ext uri="{FF2B5EF4-FFF2-40B4-BE49-F238E27FC236}">
                <a16:creationId xmlns:a16="http://schemas.microsoft.com/office/drawing/2014/main" id="{49F3E543-F88B-4166-80D1-43FA7094FF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39AF95-49D0-4722-BC03-93D27E32BA70}"/>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2484836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95225-31FF-4EC4-A9EC-93F2FFBA1D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9F17B1-ED9B-41F3-B9C9-146109463A1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E35925-5C3E-4665-B830-21F0638EACB1}"/>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5" name="Footer Placeholder 4">
            <a:extLst>
              <a:ext uri="{FF2B5EF4-FFF2-40B4-BE49-F238E27FC236}">
                <a16:creationId xmlns:a16="http://schemas.microsoft.com/office/drawing/2014/main" id="{D7DD50A7-4318-4D15-A9EA-3024F8E7C2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106EFD-F5B8-428D-A9F6-D1A134E2673C}"/>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4097119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6D1804-2B3D-4029-A00D-E88470D7F7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6AE0BD-3491-46E6-964C-2819DA5F1ED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CE248-DD7C-4CA3-B9CB-5E492C3131A4}"/>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5" name="Footer Placeholder 4">
            <a:extLst>
              <a:ext uri="{FF2B5EF4-FFF2-40B4-BE49-F238E27FC236}">
                <a16:creationId xmlns:a16="http://schemas.microsoft.com/office/drawing/2014/main" id="{00F8B557-62E2-47E6-9F90-62A976241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BA9364-F593-4E52-9BB7-954815323A0D}"/>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282625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49160-F4DA-4F70-B779-323A95EDDC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B53C98-9BFE-4F79-8D77-58CFC2DF594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E56695-5DE0-4D07-A2FB-3DD7880417E5}"/>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5" name="Footer Placeholder 4">
            <a:extLst>
              <a:ext uri="{FF2B5EF4-FFF2-40B4-BE49-F238E27FC236}">
                <a16:creationId xmlns:a16="http://schemas.microsoft.com/office/drawing/2014/main" id="{47CA08FB-B2F0-4548-AF61-06675E8888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22F71-15F4-4B43-88A3-AEE6FEC668C0}"/>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3449151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B7D1D-1580-4E8E-A61E-0EB54DC3AA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63A167-2A90-4BAE-B4D6-8E782B7EB9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EB8173F-0DDA-4ADF-823C-163861E91AE6}"/>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5" name="Footer Placeholder 4">
            <a:extLst>
              <a:ext uri="{FF2B5EF4-FFF2-40B4-BE49-F238E27FC236}">
                <a16:creationId xmlns:a16="http://schemas.microsoft.com/office/drawing/2014/main" id="{77C4D621-8BBA-4D39-9666-1A82EA8266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4DC0A0-F798-43B8-84DE-0DCC8276C03F}"/>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4234543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7CC7B-0B99-4A5B-A4AA-9A769519EE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0987DD-6386-4719-BF37-EFF4BC27870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2D1B91-66FC-469D-8A78-2F9426ADD2E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73C3C44-109B-4DE8-B78E-87CC3B07471D}"/>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6" name="Footer Placeholder 5">
            <a:extLst>
              <a:ext uri="{FF2B5EF4-FFF2-40B4-BE49-F238E27FC236}">
                <a16:creationId xmlns:a16="http://schemas.microsoft.com/office/drawing/2014/main" id="{706159C6-3FFF-44CA-A12D-E0CBADC014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E001C3-77E4-40C0-9B57-4866EA62A939}"/>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68112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B5D58-8CCE-4980-A10B-B74CDD6B71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63A6E0-1D36-4D6F-AA1E-8D175E81A5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167485E-0201-4309-B869-3C8DE6C6DF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AFFC95-4347-4DF3-BEDB-C6C463E603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44EA3B1-F7C7-4ACA-83B6-717101AC91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E2AF7F-0AF2-4BEF-A363-D59088454AFC}"/>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8" name="Footer Placeholder 7">
            <a:extLst>
              <a:ext uri="{FF2B5EF4-FFF2-40B4-BE49-F238E27FC236}">
                <a16:creationId xmlns:a16="http://schemas.microsoft.com/office/drawing/2014/main" id="{4154CAD1-BFFF-4533-AB2C-D474D4A61E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C6DF50-EE4C-447B-A1CE-A5E4CE252C5E}"/>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1624919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EB7D-C25F-4DE7-B945-DBC888DA6B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F27EF1-15D9-4391-9AA1-6D4A37156BFC}"/>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4" name="Footer Placeholder 3">
            <a:extLst>
              <a:ext uri="{FF2B5EF4-FFF2-40B4-BE49-F238E27FC236}">
                <a16:creationId xmlns:a16="http://schemas.microsoft.com/office/drawing/2014/main" id="{C8239BFC-9145-4D75-A061-9A4D2C44AE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70C0D7-C71C-4E9F-A2E7-6D2569D9C509}"/>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2371206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DC0791-A7D9-4A7A-A746-420EC8823D53}"/>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3" name="Footer Placeholder 2">
            <a:extLst>
              <a:ext uri="{FF2B5EF4-FFF2-40B4-BE49-F238E27FC236}">
                <a16:creationId xmlns:a16="http://schemas.microsoft.com/office/drawing/2014/main" id="{12A8D341-95B2-40D2-A72C-63A78D34C2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72AB729-ACBD-4ED0-A22E-27A64C7DC078}"/>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831428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FA9EF-9E14-4BF2-A4DA-C9055A999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223BC4-5073-4063-A8D4-B15EB3B2D0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7ECC64-02C3-4340-84B2-7F2EFC4417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2A49E7-541E-4BB8-81B5-2E5AE1186F19}"/>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6" name="Footer Placeholder 5">
            <a:extLst>
              <a:ext uri="{FF2B5EF4-FFF2-40B4-BE49-F238E27FC236}">
                <a16:creationId xmlns:a16="http://schemas.microsoft.com/office/drawing/2014/main" id="{37FD1C59-AA31-44AC-9553-244FFAD1B6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805C82-6CBC-4EFE-AC2F-D90D0B21557B}"/>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1175388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D7021-D742-498D-A62E-A2A17D70B1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3AF3B9-2E0D-4A0A-98DD-5C667D042F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793FFC-35D9-4997-B7C0-9CA1B26393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88B678-0CAB-4F3D-A255-33563C6C88C6}"/>
              </a:ext>
            </a:extLst>
          </p:cNvPr>
          <p:cNvSpPr>
            <a:spLocks noGrp="1"/>
          </p:cNvSpPr>
          <p:nvPr>
            <p:ph type="dt" sz="half" idx="10"/>
          </p:nvPr>
        </p:nvSpPr>
        <p:spPr/>
        <p:txBody>
          <a:bodyPr/>
          <a:lstStyle/>
          <a:p>
            <a:fld id="{F6B38BD4-8591-4301-A23F-90B5E8B00561}" type="datetimeFigureOut">
              <a:rPr lang="en-US" smtClean="0"/>
              <a:t>18-Mar-20</a:t>
            </a:fld>
            <a:endParaRPr lang="en-US"/>
          </a:p>
        </p:txBody>
      </p:sp>
      <p:sp>
        <p:nvSpPr>
          <p:cNvPr id="6" name="Footer Placeholder 5">
            <a:extLst>
              <a:ext uri="{FF2B5EF4-FFF2-40B4-BE49-F238E27FC236}">
                <a16:creationId xmlns:a16="http://schemas.microsoft.com/office/drawing/2014/main" id="{95AF416B-D384-4FA2-9071-D647AF70AA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DA5CE1-4209-48C9-83BE-F9D2C6CE96D3}"/>
              </a:ext>
            </a:extLst>
          </p:cNvPr>
          <p:cNvSpPr>
            <a:spLocks noGrp="1"/>
          </p:cNvSpPr>
          <p:nvPr>
            <p:ph type="sldNum" sz="quarter" idx="12"/>
          </p:nvPr>
        </p:nvSpPr>
        <p:spPr/>
        <p:txBody>
          <a:bodyPr/>
          <a:lstStyle/>
          <a:p>
            <a:fld id="{BEFB04F5-E26D-4F48-84E3-F63E1901CD30}" type="slidenum">
              <a:rPr lang="en-US" smtClean="0"/>
              <a:t>‹#›</a:t>
            </a:fld>
            <a:endParaRPr lang="en-US"/>
          </a:p>
        </p:txBody>
      </p:sp>
    </p:spTree>
    <p:extLst>
      <p:ext uri="{BB962C8B-B14F-4D97-AF65-F5344CB8AC3E}">
        <p14:creationId xmlns:p14="http://schemas.microsoft.com/office/powerpoint/2010/main" val="753339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56BC7F-67A5-47E8-8894-E928F7751A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793B04-A41A-403B-A6D4-52FE29850F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B50662-02BF-4601-8115-86AEFE847E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38BD4-8591-4301-A23F-90B5E8B00561}" type="datetimeFigureOut">
              <a:rPr lang="en-US" smtClean="0"/>
              <a:t>18-Mar-20</a:t>
            </a:fld>
            <a:endParaRPr lang="en-US"/>
          </a:p>
        </p:txBody>
      </p:sp>
      <p:sp>
        <p:nvSpPr>
          <p:cNvPr id="5" name="Footer Placeholder 4">
            <a:extLst>
              <a:ext uri="{FF2B5EF4-FFF2-40B4-BE49-F238E27FC236}">
                <a16:creationId xmlns:a16="http://schemas.microsoft.com/office/drawing/2014/main" id="{673B7474-25C9-4C1C-B8D4-A993751069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04FD08-AC7F-4AC8-91EA-DE0AF07C11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B04F5-E26D-4F48-84E3-F63E1901CD30}" type="slidenum">
              <a:rPr lang="en-US" smtClean="0"/>
              <a:t>‹#›</a:t>
            </a:fld>
            <a:endParaRPr lang="en-US"/>
          </a:p>
        </p:txBody>
      </p:sp>
    </p:spTree>
    <p:extLst>
      <p:ext uri="{BB962C8B-B14F-4D97-AF65-F5344CB8AC3E}">
        <p14:creationId xmlns:p14="http://schemas.microsoft.com/office/powerpoint/2010/main" val="199087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11670-ECDC-443B-9E6F-70EDAD4C3487}"/>
              </a:ext>
            </a:extLst>
          </p:cNvPr>
          <p:cNvSpPr>
            <a:spLocks noGrp="1"/>
          </p:cNvSpPr>
          <p:nvPr>
            <p:ph type="ctrTitle"/>
          </p:nvPr>
        </p:nvSpPr>
        <p:spPr>
          <a:xfrm>
            <a:off x="636104" y="710701"/>
            <a:ext cx="10395690" cy="602129"/>
          </a:xfrm>
        </p:spPr>
        <p:txBody>
          <a:bodyPr>
            <a:noAutofit/>
          </a:bodyPr>
          <a:lstStyle/>
          <a:p>
            <a:r>
              <a:rPr lang="en-US" sz="36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Forensic Pharmacy &amp; Forensic Pharmacist</a:t>
            </a:r>
          </a:p>
        </p:txBody>
      </p:sp>
      <p:sp>
        <p:nvSpPr>
          <p:cNvPr id="3" name="Subtitle 2">
            <a:extLst>
              <a:ext uri="{FF2B5EF4-FFF2-40B4-BE49-F238E27FC236}">
                <a16:creationId xmlns:a16="http://schemas.microsoft.com/office/drawing/2014/main" id="{F74B9DB2-82D1-49B8-9D3F-AADB9E8ADF72}"/>
              </a:ext>
            </a:extLst>
          </p:cNvPr>
          <p:cNvSpPr>
            <a:spLocks noGrp="1"/>
          </p:cNvSpPr>
          <p:nvPr>
            <p:ph type="subTitle" idx="1"/>
          </p:nvPr>
        </p:nvSpPr>
        <p:spPr>
          <a:xfrm>
            <a:off x="636104" y="1637072"/>
            <a:ext cx="10933044" cy="4510227"/>
          </a:xfrm>
        </p:spPr>
        <p:txBody>
          <a:bodyPr>
            <a:normAutofit/>
          </a:bodyPr>
          <a:lstStyle/>
          <a:p>
            <a:pPr algn="just">
              <a:lnSpc>
                <a:spcPct val="150000"/>
              </a:lnSpc>
              <a:spcBef>
                <a:spcPts val="1800"/>
              </a:spcBef>
              <a:spcAft>
                <a:spcPts val="1800"/>
              </a:spcAft>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Forensic</a:t>
            </a:r>
            <a:r>
              <a:rPr lang="en-US" b="1" dirty="0">
                <a:latin typeface="Arial" panose="020B0604020202020204" pitchFamily="34" charset="0"/>
                <a:cs typeface="Arial" panose="020B0604020202020204" pitchFamily="34" charset="0"/>
              </a:rPr>
              <a:t> (</a:t>
            </a:r>
            <a:r>
              <a:rPr lang="en-US" b="1" i="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application of science for detection of crime</a:t>
            </a:r>
            <a:r>
              <a:rPr lang="en-US" b="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a:t>
            </a:r>
          </a:p>
          <a:p>
            <a:pPr algn="just">
              <a:lnSpc>
                <a:spcPct val="150000"/>
              </a:lnSpc>
              <a:spcBef>
                <a:spcPts val="1800"/>
              </a:spcBef>
              <a:spcAft>
                <a:spcPts val="1800"/>
              </a:spcAft>
            </a:pPr>
            <a:r>
              <a:rPr lang="en-GB" b="1" dirty="0">
                <a:solidFill>
                  <a:srgbClr val="FF0000"/>
                </a:solidFill>
                <a:latin typeface="Arial" panose="020B0604020202020204" pitchFamily="34" charset="0"/>
                <a:cs typeface="Arial" panose="020B0604020202020204" pitchFamily="34" charset="0"/>
              </a:rPr>
              <a:t>Forensic </a:t>
            </a:r>
            <a:r>
              <a:rPr lang="en-GB" b="1">
                <a:solidFill>
                  <a:srgbClr val="FF0000"/>
                </a:solidFill>
                <a:latin typeface="Arial" panose="020B0604020202020204" pitchFamily="34" charset="0"/>
                <a:cs typeface="Arial" panose="020B0604020202020204" pitchFamily="34" charset="0"/>
              </a:rPr>
              <a:t>Pharmacy: </a:t>
            </a:r>
            <a:r>
              <a:rPr lang="en-GB">
                <a:latin typeface="Arial" panose="020B0604020202020204" pitchFamily="34" charset="0"/>
                <a:cs typeface="Arial" panose="020B0604020202020204" pitchFamily="34" charset="0"/>
              </a:rPr>
              <a:t>Forensic </a:t>
            </a:r>
            <a:r>
              <a:rPr lang="en-GB" dirty="0">
                <a:latin typeface="Arial" panose="020B0604020202020204" pitchFamily="34" charset="0"/>
                <a:cs typeface="Arial" panose="020B0604020202020204" pitchFamily="34" charset="0"/>
              </a:rPr>
              <a:t>pharmacy is the application of the drug sciences to legal issues.</a:t>
            </a:r>
            <a:endParaRPr lang="en-US" dirty="0">
              <a:latin typeface="Arial" panose="020B0604020202020204" pitchFamily="34" charset="0"/>
              <a:cs typeface="Arial" panose="020B0604020202020204" pitchFamily="34" charset="0"/>
            </a:endParaRPr>
          </a:p>
          <a:p>
            <a:pPr>
              <a:lnSpc>
                <a:spcPct val="150000"/>
              </a:lnSpc>
              <a:spcBef>
                <a:spcPts val="1800"/>
              </a:spcBef>
              <a:spcAft>
                <a:spcPts val="1800"/>
              </a:spcAft>
            </a:pP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[Forensics is not to be confused with thanatology (study of death).</a:t>
            </a:r>
            <a:endParaRPr lang="en-US" sz="20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0843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D683-C3A9-47C2-9244-D36BD1C8DD3E}"/>
              </a:ext>
            </a:extLst>
          </p:cNvPr>
          <p:cNvSpPr>
            <a:spLocks noGrp="1"/>
          </p:cNvSpPr>
          <p:nvPr>
            <p:ph type="title"/>
          </p:nvPr>
        </p:nvSpPr>
        <p:spPr>
          <a:xfrm>
            <a:off x="486697" y="179175"/>
            <a:ext cx="10867103" cy="1050720"/>
          </a:xfrm>
        </p:spPr>
        <p:txBody>
          <a:bodyPr>
            <a:normAutofit/>
          </a:bodyPr>
          <a:lstStyle/>
          <a:p>
            <a:r>
              <a:rPr lang="en-US" sz="3200" b="1" dirty="0">
                <a:solidFill>
                  <a:srgbClr val="FF0000"/>
                </a:solidFill>
                <a:latin typeface="Arial" panose="020B0604020202020204" pitchFamily="34" charset="0"/>
                <a:cs typeface="Arial" panose="020B0604020202020204" pitchFamily="34" charset="0"/>
              </a:rPr>
              <a:t>Criminal Cases</a:t>
            </a:r>
          </a:p>
        </p:txBody>
      </p:sp>
      <p:sp>
        <p:nvSpPr>
          <p:cNvPr id="4" name="Rectangle 3">
            <a:extLst>
              <a:ext uri="{FF2B5EF4-FFF2-40B4-BE49-F238E27FC236}">
                <a16:creationId xmlns:a16="http://schemas.microsoft.com/office/drawing/2014/main" id="{9470D841-E451-4855-AAE1-D8312904C9A5}"/>
              </a:ext>
            </a:extLst>
          </p:cNvPr>
          <p:cNvSpPr/>
          <p:nvPr/>
        </p:nvSpPr>
        <p:spPr>
          <a:xfrm>
            <a:off x="486697" y="930880"/>
            <a:ext cx="11218606" cy="499624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42900" indent="-342900" algn="just">
              <a:lnSpc>
                <a:spcPct val="150000"/>
              </a:lnSpc>
              <a:spcBef>
                <a:spcPts val="600"/>
              </a:spcBef>
              <a:spcAft>
                <a:spcPts val="600"/>
              </a:spcAft>
              <a:buFont typeface="Wingdings" panose="05000000000000000000" pitchFamily="2" charset="2"/>
              <a:buChar char="Ø"/>
            </a:pPr>
            <a:r>
              <a:rPr lang="en-GB"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Medications impair the mental capacity of the defendant or victim.</a:t>
            </a:r>
          </a:p>
          <a:p>
            <a:pPr marL="342900" indent="-342900" algn="just">
              <a:lnSpc>
                <a:spcPct val="150000"/>
              </a:lnSpc>
              <a:spcBef>
                <a:spcPts val="600"/>
              </a:spcBef>
              <a:spcAft>
                <a:spcPts val="600"/>
              </a:spcAft>
              <a:buFont typeface="Wingdings" panose="05000000000000000000" pitchFamily="2" charset="2"/>
              <a:buChar char="Ø"/>
            </a:pPr>
            <a:r>
              <a:rPr lang="en-GB"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Drugs as a causative factor for aggression have been used as a criminal defence.</a:t>
            </a:r>
            <a:r>
              <a:rPr lang="en-GB" sz="1900" b="1"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GB"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This defence is more likely to be successful if the drug is a prescribed medication rather than a substance of abuse. This defence is more likely to be accepted with involuntary ingestion rather than voluntary intoxication. Medication effects can be an issue in determining whether a defendant is competent to stand trial.</a:t>
            </a:r>
            <a:endParaRPr lang="en-US"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lnSpc>
                <a:spcPct val="150000"/>
              </a:lnSpc>
              <a:spcBef>
                <a:spcPts val="600"/>
              </a:spcBef>
              <a:spcAft>
                <a:spcPts val="600"/>
              </a:spcAft>
              <a:buFont typeface="Wingdings" panose="05000000000000000000" pitchFamily="2" charset="2"/>
              <a:buChar char="Ø"/>
            </a:pPr>
            <a:r>
              <a:rPr lang="en-GB"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Medications are often used as agents for suicide and in suicide attempts.</a:t>
            </a:r>
          </a:p>
          <a:p>
            <a:pPr marL="342900" indent="-342900" algn="just">
              <a:lnSpc>
                <a:spcPct val="150000"/>
              </a:lnSpc>
              <a:spcBef>
                <a:spcPts val="600"/>
              </a:spcBef>
              <a:spcAft>
                <a:spcPts val="600"/>
              </a:spcAft>
              <a:buFont typeface="Wingdings" panose="05000000000000000000" pitchFamily="2" charset="2"/>
              <a:buChar char="Ø"/>
            </a:pPr>
            <a:r>
              <a:rPr lang="en-GB" sz="19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Drugs and poisons have been used as tools of homicide.</a:t>
            </a:r>
            <a:endParaRPr lang="en-GB" sz="1900" b="1"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lnSpc>
                <a:spcPct val="150000"/>
              </a:lnSpc>
              <a:spcBef>
                <a:spcPts val="600"/>
              </a:spcBef>
              <a:spcAft>
                <a:spcPts val="600"/>
              </a:spcAft>
              <a:buFont typeface="Wingdings" panose="05000000000000000000" pitchFamily="2" charset="2"/>
              <a:buChar char="Ø"/>
            </a:pP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Drugs have been used to facilitate sexual assault, </a:t>
            </a:r>
            <a:r>
              <a:rPr lang="en-GB" b="1" i="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especially in dating situations</a:t>
            </a: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most well-known date rape drugs are flunitrazepam,</a:t>
            </a:r>
            <a:r>
              <a:rPr lang="en-GB" b="1"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gamma-hydroxybutyrate (GHB), ketamine and alcohol.</a:t>
            </a:r>
          </a:p>
        </p:txBody>
      </p:sp>
    </p:spTree>
    <p:extLst>
      <p:ext uri="{BB962C8B-B14F-4D97-AF65-F5344CB8AC3E}">
        <p14:creationId xmlns:p14="http://schemas.microsoft.com/office/powerpoint/2010/main" val="120524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D683-C3A9-47C2-9244-D36BD1C8DD3E}"/>
              </a:ext>
            </a:extLst>
          </p:cNvPr>
          <p:cNvSpPr>
            <a:spLocks noGrp="1"/>
          </p:cNvSpPr>
          <p:nvPr>
            <p:ph type="title"/>
          </p:nvPr>
        </p:nvSpPr>
        <p:spPr>
          <a:xfrm>
            <a:off x="486697" y="179175"/>
            <a:ext cx="10867103" cy="882709"/>
          </a:xfrm>
        </p:spPr>
        <p:txBody>
          <a:bodyPr>
            <a:normAutofit/>
          </a:bodyPr>
          <a:lstStyle/>
          <a:p>
            <a:r>
              <a:rPr lang="en-US" sz="4000" b="1" dirty="0">
                <a:solidFill>
                  <a:srgbClr val="FF0000"/>
                </a:solidFill>
                <a:latin typeface="Arial" panose="020B0604020202020204" pitchFamily="34" charset="0"/>
                <a:cs typeface="Arial" panose="020B0604020202020204" pitchFamily="34" charset="0"/>
              </a:rPr>
              <a:t>Off-Label Drug Use</a:t>
            </a:r>
          </a:p>
        </p:txBody>
      </p:sp>
      <p:sp>
        <p:nvSpPr>
          <p:cNvPr id="4" name="Rectangle 3">
            <a:extLst>
              <a:ext uri="{FF2B5EF4-FFF2-40B4-BE49-F238E27FC236}">
                <a16:creationId xmlns:a16="http://schemas.microsoft.com/office/drawing/2014/main" id="{9470D841-E451-4855-AAE1-D8312904C9A5}"/>
              </a:ext>
            </a:extLst>
          </p:cNvPr>
          <p:cNvSpPr/>
          <p:nvPr/>
        </p:nvSpPr>
        <p:spPr>
          <a:xfrm>
            <a:off x="486697" y="1015736"/>
            <a:ext cx="11218606" cy="4924425"/>
          </a:xfrm>
          <a:prstGeom prst="rect">
            <a:avLst/>
          </a:prstGeom>
        </p:spPr>
        <p:txBody>
          <a:bodyPr wrap="square">
            <a:spAutoFit/>
          </a:bodyPr>
          <a:lstStyle/>
          <a:p>
            <a:pPr algn="just">
              <a:spcBef>
                <a:spcPts val="600"/>
              </a:spcBef>
              <a:spcAft>
                <a:spcPts val="600"/>
              </a:spcAft>
            </a:pPr>
            <a:r>
              <a:rPr lang="en-GB" sz="2200" b="1" dirty="0">
                <a:latin typeface="Arial" panose="020B0604020202020204" pitchFamily="34" charset="0"/>
                <a:cs typeface="Arial" panose="020B0604020202020204" pitchFamily="34" charset="0"/>
              </a:rPr>
              <a:t>Can review insurance claims relating to medication therapy, especially where new and unusual uses of medications are prescribed.</a:t>
            </a:r>
          </a:p>
          <a:p>
            <a:pPr algn="just">
              <a:spcBef>
                <a:spcPts val="600"/>
              </a:spcBef>
              <a:spcAft>
                <a:spcPts val="600"/>
              </a:spcAft>
            </a:pPr>
            <a:r>
              <a:rPr lang="en-GB" sz="2200" b="1" dirty="0">
                <a:latin typeface="Arial" panose="020B0604020202020204" pitchFamily="34" charset="0"/>
                <a:cs typeface="Arial" panose="020B0604020202020204" pitchFamily="34" charset="0"/>
              </a:rPr>
              <a:t>Patients, medical professionals, and health care organizations often submit claims to insurance companies, seeking payment for unlabelled uses. This may raise ‘‘</a:t>
            </a:r>
            <a:r>
              <a:rPr lang="en-GB" sz="2200" b="1" dirty="0">
                <a:solidFill>
                  <a:srgbClr val="FF0000"/>
                </a:solidFill>
                <a:latin typeface="Arial" panose="020B0604020202020204" pitchFamily="34" charset="0"/>
                <a:cs typeface="Arial" panose="020B0604020202020204" pitchFamily="34" charset="0"/>
              </a:rPr>
              <a:t>red flags</a:t>
            </a:r>
            <a:r>
              <a:rPr lang="en-GB" sz="2200" b="1" dirty="0">
                <a:latin typeface="Arial" panose="020B0604020202020204" pitchFamily="34" charset="0"/>
                <a:cs typeface="Arial" panose="020B0604020202020204" pitchFamily="34" charset="0"/>
              </a:rPr>
              <a:t>’’ with the insurance company.</a:t>
            </a:r>
          </a:p>
          <a:p>
            <a:pPr algn="just">
              <a:spcBef>
                <a:spcPts val="600"/>
              </a:spcBef>
              <a:spcAft>
                <a:spcPts val="600"/>
              </a:spcAft>
            </a:pPr>
            <a:r>
              <a:rPr lang="en-GB" sz="2200" b="1" dirty="0">
                <a:latin typeface="Arial" panose="020B0604020202020204" pitchFamily="34" charset="0"/>
                <a:cs typeface="Arial" panose="020B0604020202020204" pitchFamily="34" charset="0"/>
              </a:rPr>
              <a:t>A forensic pharmacist can review such claims and offer an opinion whether the use is reasonable and common practice.</a:t>
            </a:r>
          </a:p>
          <a:p>
            <a:pPr algn="just">
              <a:spcBef>
                <a:spcPts val="600"/>
              </a:spcBef>
              <a:spcAft>
                <a:spcPts val="600"/>
              </a:spcAft>
            </a:pPr>
            <a:r>
              <a:rPr lang="en-GB" sz="2200" b="1" dirty="0">
                <a:latin typeface="Arial" panose="020B0604020202020204" pitchFamily="34" charset="0"/>
                <a:cs typeface="Arial" panose="020B0604020202020204" pitchFamily="34" charset="0"/>
              </a:rPr>
              <a:t>Off-label use may be brought up in malpractice lawsuits as a standard of care issue.</a:t>
            </a:r>
            <a:r>
              <a:rPr lang="en-GB" sz="2200" b="1" baseline="30000" dirty="0">
                <a:latin typeface="Arial" panose="020B0604020202020204" pitchFamily="34" charset="0"/>
                <a:cs typeface="Arial" panose="020B0604020202020204" pitchFamily="34" charset="0"/>
              </a:rPr>
              <a:t> </a:t>
            </a:r>
            <a:r>
              <a:rPr lang="en-GB" sz="2200" b="1" dirty="0">
                <a:latin typeface="Arial" panose="020B0604020202020204" pitchFamily="34" charset="0"/>
                <a:cs typeface="Arial" panose="020B0604020202020204" pitchFamily="34" charset="0"/>
              </a:rPr>
              <a:t>Prescribing off-label medications is in itself not malpractice.</a:t>
            </a:r>
          </a:p>
          <a:p>
            <a:pPr algn="just">
              <a:spcBef>
                <a:spcPts val="600"/>
              </a:spcBef>
              <a:spcAft>
                <a:spcPts val="600"/>
              </a:spcAft>
            </a:pPr>
            <a:r>
              <a:rPr lang="en-GB" sz="2200" b="1" dirty="0">
                <a:latin typeface="Arial" panose="020B0604020202020204" pitchFamily="34" charset="0"/>
                <a:cs typeface="Arial" panose="020B0604020202020204" pitchFamily="34" charset="0"/>
              </a:rPr>
              <a:t>Many off-label uses of medications are appropriate and medically necessary.</a:t>
            </a:r>
          </a:p>
          <a:p>
            <a:pPr algn="just">
              <a:spcBef>
                <a:spcPts val="600"/>
              </a:spcBef>
              <a:spcAft>
                <a:spcPts val="600"/>
              </a:spcAft>
            </a:pPr>
            <a:r>
              <a:rPr lang="en-GB" sz="2200" b="1" dirty="0">
                <a:latin typeface="Arial" panose="020B0604020202020204" pitchFamily="34" charset="0"/>
                <a:cs typeface="Arial" panose="020B0604020202020204" pitchFamily="34" charset="0"/>
              </a:rPr>
              <a:t>The forensic pharmacist may offer testimony about the need for unlabelled indications and provide insight into appropriate use of that medication.</a:t>
            </a:r>
          </a:p>
        </p:txBody>
      </p:sp>
    </p:spTree>
    <p:extLst>
      <p:ext uri="{BB962C8B-B14F-4D97-AF65-F5344CB8AC3E}">
        <p14:creationId xmlns:p14="http://schemas.microsoft.com/office/powerpoint/2010/main" val="352812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D683-C3A9-47C2-9244-D36BD1C8DD3E}"/>
              </a:ext>
            </a:extLst>
          </p:cNvPr>
          <p:cNvSpPr>
            <a:spLocks noGrp="1"/>
          </p:cNvSpPr>
          <p:nvPr>
            <p:ph type="title"/>
          </p:nvPr>
        </p:nvSpPr>
        <p:spPr>
          <a:xfrm>
            <a:off x="486697" y="179175"/>
            <a:ext cx="10867103" cy="1050720"/>
          </a:xfrm>
        </p:spPr>
        <p:txBody>
          <a:bodyPr>
            <a:normAutofit/>
          </a:bodyPr>
          <a:lstStyle/>
          <a:p>
            <a:r>
              <a:rPr lang="en-US"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Fraud and White-Collar Crime</a:t>
            </a:r>
          </a:p>
        </p:txBody>
      </p:sp>
      <p:sp>
        <p:nvSpPr>
          <p:cNvPr id="4" name="Rectangle 3">
            <a:extLst>
              <a:ext uri="{FF2B5EF4-FFF2-40B4-BE49-F238E27FC236}">
                <a16:creationId xmlns:a16="http://schemas.microsoft.com/office/drawing/2014/main" id="{9470D841-E451-4855-AAE1-D8312904C9A5}"/>
              </a:ext>
            </a:extLst>
          </p:cNvPr>
          <p:cNvSpPr/>
          <p:nvPr/>
        </p:nvSpPr>
        <p:spPr>
          <a:xfrm>
            <a:off x="486697" y="940658"/>
            <a:ext cx="11218606" cy="5647700"/>
          </a:xfrm>
          <a:prstGeom prst="rect">
            <a:avLst/>
          </a:prstGeom>
        </p:spPr>
        <p:txBody>
          <a:bodyPr wrap="square">
            <a:spAutoFit/>
          </a:bodyPr>
          <a:lstStyle/>
          <a:p>
            <a:pPr algn="ctr">
              <a:spcBef>
                <a:spcPts val="600"/>
              </a:spcBef>
              <a:spcAft>
                <a:spcPts val="600"/>
              </a:spcAft>
            </a:pPr>
            <a:r>
              <a:rPr lang="en-GB" sz="2000" b="1" i="1" dirty="0">
                <a:solidFill>
                  <a:srgbClr val="FF0000"/>
                </a:solidFill>
                <a:latin typeface="Arial" panose="020B0604020202020204" pitchFamily="34" charset="0"/>
                <a:cs typeface="Arial" panose="020B0604020202020204" pitchFamily="34" charset="0"/>
              </a:rPr>
              <a:t>“</a:t>
            </a:r>
            <a:r>
              <a:rPr lang="en-GB" sz="2400" b="1" i="1" dirty="0">
                <a:solidFill>
                  <a:srgbClr val="FF0000"/>
                </a:solidFill>
                <a:latin typeface="Arial" panose="020B0604020202020204" pitchFamily="34" charset="0"/>
                <a:cs typeface="Arial" panose="020B0604020202020204" pitchFamily="34" charset="0"/>
              </a:rPr>
              <a:t>Any intentional or deliberate act to deprive another’s money or property by means of deception</a:t>
            </a:r>
            <a:r>
              <a:rPr lang="en-GB" sz="2000" b="1" i="1" dirty="0">
                <a:solidFill>
                  <a:srgbClr val="FF0000"/>
                </a:solidFill>
                <a:latin typeface="Arial" panose="020B0604020202020204" pitchFamily="34" charset="0"/>
                <a:cs typeface="Arial" panose="020B0604020202020204" pitchFamily="34" charset="0"/>
              </a:rPr>
              <a:t>.</a:t>
            </a:r>
            <a:r>
              <a:rPr lang="en-GB" sz="2000" b="1" i="1" baseline="30000" dirty="0">
                <a:solidFill>
                  <a:srgbClr val="FF0000"/>
                </a:solidFill>
                <a:latin typeface="Arial" panose="020B0604020202020204" pitchFamily="34" charset="0"/>
                <a:cs typeface="Arial" panose="020B0604020202020204" pitchFamily="34" charset="0"/>
              </a:rPr>
              <a:t>”</a:t>
            </a:r>
            <a:endParaRPr lang="en-GB" sz="2000" b="1" i="1" dirty="0">
              <a:solidFill>
                <a:srgbClr val="FF0000"/>
              </a:solidFill>
              <a:latin typeface="Arial" panose="020B0604020202020204" pitchFamily="34" charset="0"/>
              <a:cs typeface="Arial" panose="020B0604020202020204" pitchFamily="34" charset="0"/>
            </a:endParaRPr>
          </a:p>
          <a:p>
            <a:pPr algn="r">
              <a:spcBef>
                <a:spcPts val="600"/>
              </a:spcBef>
              <a:spcAft>
                <a:spcPts val="600"/>
              </a:spcAft>
            </a:pPr>
            <a:r>
              <a:rPr lang="en-GB" sz="1600" b="1" i="1" dirty="0">
                <a:solidFill>
                  <a:srgbClr val="FF0000"/>
                </a:solidFill>
                <a:latin typeface="Arial" panose="020B0604020202020204" pitchFamily="34" charset="0"/>
                <a:cs typeface="Arial" panose="020B0604020202020204" pitchFamily="34" charset="0"/>
              </a:rPr>
              <a:t>[Association of Certified Fraud Examiners]</a:t>
            </a:r>
            <a:endParaRPr lang="en-US" sz="1600" b="1" i="1" dirty="0">
              <a:solidFill>
                <a:srgbClr val="FF0000"/>
              </a:solidFill>
              <a:latin typeface="Arial" panose="020B0604020202020204" pitchFamily="34" charset="0"/>
              <a:cs typeface="Arial" panose="020B0604020202020204" pitchFamily="34" charset="0"/>
            </a:endParaRPr>
          </a:p>
          <a:p>
            <a:pPr lvl="0" algn="just" fontAlgn="base">
              <a:lnSpc>
                <a:spcPct val="150000"/>
              </a:lnSpc>
              <a:spcAft>
                <a:spcPts val="600"/>
              </a:spcAft>
            </a:pPr>
            <a:r>
              <a:rPr lang="en-GB" sz="1600" b="1" dirty="0">
                <a:solidFill>
                  <a:srgbClr val="FF0000"/>
                </a:solidFill>
                <a:latin typeface="Arial" panose="020B0604020202020204" pitchFamily="34" charset="0"/>
                <a:cs typeface="Arial" panose="020B0604020202020204" pitchFamily="34" charset="0"/>
              </a:rPr>
              <a:t>Types of fraud related to forensic pharmacy include</a:t>
            </a:r>
            <a:endParaRPr lang="en-GB" sz="1600" b="1" u="sng" dirty="0">
              <a:solidFill>
                <a:srgbClr val="FF0000"/>
              </a:solidFill>
              <a:latin typeface="Arial" panose="020B0604020202020204" pitchFamily="34" charset="0"/>
              <a:cs typeface="Arial" panose="020B0604020202020204" pitchFamily="34" charset="0"/>
            </a:endParaRPr>
          </a:p>
          <a:p>
            <a:pPr lvl="0" algn="just" fontAlgn="base">
              <a:spcBef>
                <a:spcPts val="600"/>
              </a:spcBef>
              <a:spcAft>
                <a:spcPts val="600"/>
              </a:spcAft>
            </a:pPr>
            <a:r>
              <a:rPr lang="en-GB" b="1" u="sng" dirty="0">
                <a:solidFill>
                  <a:srgbClr val="FF0000"/>
                </a:solidFill>
                <a:latin typeface="Arial" panose="020B0604020202020204" pitchFamily="34" charset="0"/>
                <a:cs typeface="Arial" panose="020B0604020202020204" pitchFamily="34" charset="0"/>
              </a:rPr>
              <a:t>Scientific Fraud</a:t>
            </a:r>
            <a:r>
              <a:rPr lang="en-GB" b="1" dirty="0">
                <a:latin typeface="Arial" panose="020B0604020202020204" pitchFamily="34" charset="0"/>
                <a:cs typeface="Arial" panose="020B0604020202020204" pitchFamily="34" charset="0"/>
              </a:rPr>
              <a:t>: Submitting intentional false data for publication in a book or journal.</a:t>
            </a:r>
            <a:endParaRPr lang="en-US" b="1" dirty="0">
              <a:latin typeface="Arial" panose="020B0604020202020204" pitchFamily="34" charset="0"/>
              <a:cs typeface="Arial" panose="020B0604020202020204" pitchFamily="34" charset="0"/>
            </a:endParaRPr>
          </a:p>
          <a:p>
            <a:pPr lvl="0" algn="just" fontAlgn="base">
              <a:spcBef>
                <a:spcPts val="600"/>
              </a:spcBef>
              <a:spcAft>
                <a:spcPts val="600"/>
              </a:spcAft>
            </a:pPr>
            <a:r>
              <a:rPr lang="en-GB" b="1" u="sng" dirty="0">
                <a:solidFill>
                  <a:srgbClr val="FF0000"/>
                </a:solidFill>
                <a:latin typeface="Arial" panose="020B0604020202020204" pitchFamily="34" charset="0"/>
                <a:cs typeface="Arial" panose="020B0604020202020204" pitchFamily="34" charset="0"/>
              </a:rPr>
              <a:t>Quackery</a:t>
            </a:r>
            <a:r>
              <a:rPr lang="en-GB" b="1" dirty="0">
                <a:latin typeface="Arial" panose="020B0604020202020204" pitchFamily="34" charset="0"/>
                <a:cs typeface="Arial" panose="020B0604020202020204" pitchFamily="34" charset="0"/>
              </a:rPr>
              <a:t>: The promotion of remedies that lack scientific support to consumers or health professionals.</a:t>
            </a:r>
            <a:endParaRPr lang="en-US" b="1" dirty="0">
              <a:latin typeface="Arial" panose="020B0604020202020204" pitchFamily="34" charset="0"/>
              <a:cs typeface="Arial" panose="020B0604020202020204" pitchFamily="34" charset="0"/>
            </a:endParaRPr>
          </a:p>
          <a:p>
            <a:pPr lvl="0" algn="just" fontAlgn="base">
              <a:spcBef>
                <a:spcPts val="600"/>
              </a:spcBef>
              <a:spcAft>
                <a:spcPts val="600"/>
              </a:spcAft>
            </a:pPr>
            <a:r>
              <a:rPr lang="en-GB" b="1" u="sng" dirty="0">
                <a:solidFill>
                  <a:srgbClr val="FF0000"/>
                </a:solidFill>
                <a:latin typeface="Arial" panose="020B0604020202020204" pitchFamily="34" charset="0"/>
                <a:cs typeface="Arial" panose="020B0604020202020204" pitchFamily="34" charset="0"/>
              </a:rPr>
              <a:t>Drug Diversion</a:t>
            </a:r>
            <a:r>
              <a:rPr lang="en-GB" b="1" dirty="0">
                <a:latin typeface="Arial" panose="020B0604020202020204" pitchFamily="34" charset="0"/>
                <a:cs typeface="Arial" panose="020B0604020202020204" pitchFamily="34" charset="0"/>
              </a:rPr>
              <a:t>: Obtaining controlled substances for misuse or abuse.</a:t>
            </a:r>
            <a:r>
              <a:rPr lang="en-GB" b="1" baseline="30000"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For more information regarding drug diversion, see an article about Louis Fisher, </a:t>
            </a:r>
            <a:r>
              <a:rPr lang="en-GB" b="1" dirty="0" err="1">
                <a:latin typeface="Arial" panose="020B0604020202020204" pitchFamily="34" charset="0"/>
                <a:cs typeface="Arial" panose="020B0604020202020204" pitchFamily="34" charset="0"/>
              </a:rPr>
              <a:t>RPh</a:t>
            </a:r>
            <a:r>
              <a:rPr lang="en-GB" b="1" dirty="0">
                <a:latin typeface="Arial" panose="020B0604020202020204" pitchFamily="34" charset="0"/>
                <a:cs typeface="Arial" panose="020B0604020202020204" pitchFamily="34" charset="0"/>
              </a:rPr>
              <a:t>.</a:t>
            </a:r>
            <a:r>
              <a:rPr lang="en-GB" b="1" baseline="30000"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The Journal of Pharmacy Practice also had two issues devoted to drug diversion in 2006.</a:t>
            </a:r>
            <a:endParaRPr lang="en-US" b="1" dirty="0">
              <a:latin typeface="Arial" panose="020B0604020202020204" pitchFamily="34" charset="0"/>
              <a:cs typeface="Arial" panose="020B0604020202020204" pitchFamily="34" charset="0"/>
            </a:endParaRPr>
          </a:p>
          <a:p>
            <a:pPr lvl="0" algn="just" fontAlgn="base">
              <a:spcBef>
                <a:spcPts val="600"/>
              </a:spcBef>
              <a:spcAft>
                <a:spcPts val="600"/>
              </a:spcAft>
            </a:pPr>
            <a:r>
              <a:rPr lang="en-GB" b="1" u="sng" dirty="0">
                <a:solidFill>
                  <a:srgbClr val="FF0000"/>
                </a:solidFill>
                <a:latin typeface="Arial" panose="020B0604020202020204" pitchFamily="34" charset="0"/>
                <a:cs typeface="Arial" panose="020B0604020202020204" pitchFamily="34" charset="0"/>
              </a:rPr>
              <a:t>Health Care Fraud</a:t>
            </a:r>
            <a:r>
              <a:rPr lang="en-GB" b="1" dirty="0">
                <a:latin typeface="Arial" panose="020B0604020202020204" pitchFamily="34" charset="0"/>
                <a:cs typeface="Arial" panose="020B0604020202020204" pitchFamily="34" charset="0"/>
              </a:rPr>
              <a:t>: Submitting intentionally false data to insurance companies.</a:t>
            </a:r>
            <a:endParaRPr lang="en-US" b="1" dirty="0">
              <a:latin typeface="Arial" panose="020B0604020202020204" pitchFamily="34" charset="0"/>
              <a:cs typeface="Arial" panose="020B0604020202020204" pitchFamily="34" charset="0"/>
            </a:endParaRPr>
          </a:p>
          <a:p>
            <a:pPr lvl="0" algn="just" fontAlgn="base">
              <a:spcBef>
                <a:spcPts val="600"/>
              </a:spcBef>
              <a:spcAft>
                <a:spcPts val="600"/>
              </a:spcAft>
            </a:pPr>
            <a:r>
              <a:rPr lang="en-GB" b="1" u="sng" dirty="0">
                <a:solidFill>
                  <a:srgbClr val="FF0000"/>
                </a:solidFill>
                <a:latin typeface="Arial" panose="020B0604020202020204" pitchFamily="34" charset="0"/>
                <a:cs typeface="Arial" panose="020B0604020202020204" pitchFamily="34" charset="0"/>
              </a:rPr>
              <a:t>Occupational Fraud and Abuse</a:t>
            </a:r>
            <a:r>
              <a:rPr lang="en-GB" b="1" dirty="0">
                <a:latin typeface="Arial" panose="020B0604020202020204" pitchFamily="34" charset="0"/>
                <a:cs typeface="Arial" panose="020B0604020202020204" pitchFamily="34" charset="0"/>
              </a:rPr>
              <a:t>: This is in no way limited to pharmacy and or even the health care industry.</a:t>
            </a:r>
            <a:endParaRPr lang="en-US" b="1" dirty="0">
              <a:latin typeface="Arial" panose="020B0604020202020204" pitchFamily="34" charset="0"/>
              <a:cs typeface="Arial" panose="020B0604020202020204" pitchFamily="34" charset="0"/>
            </a:endParaRPr>
          </a:p>
          <a:p>
            <a:pPr lvl="0" algn="just" fontAlgn="base">
              <a:spcBef>
                <a:spcPts val="600"/>
              </a:spcBef>
              <a:spcAft>
                <a:spcPts val="600"/>
              </a:spcAft>
            </a:pPr>
            <a:r>
              <a:rPr lang="en-GB" b="1" u="sng" dirty="0">
                <a:solidFill>
                  <a:srgbClr val="FF0000"/>
                </a:solidFill>
                <a:latin typeface="Arial" panose="020B0604020202020204" pitchFamily="34" charset="0"/>
                <a:cs typeface="Arial" panose="020B0604020202020204" pitchFamily="34" charset="0"/>
              </a:rPr>
              <a:t>Record Tampering</a:t>
            </a:r>
            <a:r>
              <a:rPr lang="en-GB" b="1" dirty="0">
                <a:latin typeface="Arial" panose="020B0604020202020204" pitchFamily="34" charset="0"/>
                <a:cs typeface="Arial" panose="020B0604020202020204" pitchFamily="34" charset="0"/>
              </a:rPr>
              <a:t>: Improper changes in the writing in the medical records after a lawsuit has been initiated or fear lawsuit after an unexpected occurrence.</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1284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8A96E-57FE-417D-9801-D5CC06A76B82}"/>
              </a:ext>
            </a:extLst>
          </p:cNvPr>
          <p:cNvSpPr>
            <a:spLocks noGrp="1"/>
          </p:cNvSpPr>
          <p:nvPr>
            <p:ph type="title"/>
          </p:nvPr>
        </p:nvSpPr>
        <p:spPr>
          <a:xfrm>
            <a:off x="410497" y="346791"/>
            <a:ext cx="10515600" cy="593520"/>
          </a:xfrm>
        </p:spPr>
        <p:txBody>
          <a:bodyPr>
            <a:normAutofit/>
          </a:bodyPr>
          <a:lstStyle/>
          <a:p>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History of Drug Legislation and Pharmacy Profession in Pakistan</a:t>
            </a:r>
          </a:p>
        </p:txBody>
      </p:sp>
      <p:sp>
        <p:nvSpPr>
          <p:cNvPr id="3" name="Content Placeholder 2">
            <a:extLst>
              <a:ext uri="{FF2B5EF4-FFF2-40B4-BE49-F238E27FC236}">
                <a16:creationId xmlns:a16="http://schemas.microsoft.com/office/drawing/2014/main" id="{E7F842BB-0EAA-442B-B55D-E35CA234BE86}"/>
              </a:ext>
            </a:extLst>
          </p:cNvPr>
          <p:cNvSpPr>
            <a:spLocks noGrp="1"/>
          </p:cNvSpPr>
          <p:nvPr>
            <p:ph idx="1"/>
          </p:nvPr>
        </p:nvSpPr>
        <p:spPr>
          <a:xfrm>
            <a:off x="516193" y="958646"/>
            <a:ext cx="11238271" cy="5368412"/>
          </a:xfrm>
        </p:spPr>
        <p:txBody>
          <a:bodyPr>
            <a:normAutofit fontScale="92500" lnSpcReduction="20000"/>
          </a:bodyPr>
          <a:lstStyle/>
          <a:p>
            <a:pPr marL="0" indent="0" algn="just">
              <a:lnSpc>
                <a:spcPct val="120000"/>
              </a:lnSpc>
              <a:spcBef>
                <a:spcPts val="12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r>
              <a:rPr lang="en-US" sz="2400" b="1"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Pharmacy Professional course start by Philadelphia College of Pharmacy (PCP), North America 1821, two-year professional course.</a:t>
            </a:r>
          </a:p>
          <a:p>
            <a:pPr marL="0" indent="0" algn="just">
              <a:lnSpc>
                <a:spcPct val="120000"/>
              </a:lnSpc>
              <a:spcBef>
                <a:spcPts val="12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 Europe, the first degree in pharmacy (BSc Pharmacy) was offered by Manchester University in 1904.</a:t>
            </a:r>
            <a:endParaRPr lang="en-US" sz="2400" b="1" u="sng"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lnSpc>
                <a:spcPct val="120000"/>
              </a:lnSpc>
              <a:spcBef>
                <a:spcPts val="12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 </a:t>
            </a:r>
            <a:r>
              <a:rPr lang="en-US" sz="24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19s</a:t>
            </a: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Americans took initiatives to incorporate the role of the pharmacist into direct patient care and in the 1960s the PharmD programme existed as a post-bachelor degree in America. Those attaining a BPharm degree will be allowed to do clinical practice only if they have a PharmD qualification with one to three years of optional residency.</a:t>
            </a:r>
          </a:p>
          <a:p>
            <a:pPr marL="0" indent="0" algn="just">
              <a:lnSpc>
                <a:spcPct val="120000"/>
              </a:lnSpc>
              <a:spcBef>
                <a:spcPts val="12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 1990, the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American Association of Colleges of Pharmacy (AACP</a:t>
            </a: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Accreditation Council for Pharmacy Education </a:t>
            </a: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mandated that a doctor with a pharmacy degree would be the new first-professional degree which is essential to practice in the United States of America.</a:t>
            </a:r>
          </a:p>
        </p:txBody>
      </p:sp>
    </p:spTree>
    <p:extLst>
      <p:ext uri="{BB962C8B-B14F-4D97-AF65-F5344CB8AC3E}">
        <p14:creationId xmlns:p14="http://schemas.microsoft.com/office/powerpoint/2010/main" val="3819062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712298-E4E2-4B42-8741-5A882D1B8BFA}"/>
              </a:ext>
            </a:extLst>
          </p:cNvPr>
          <p:cNvSpPr>
            <a:spLocks noGrp="1"/>
          </p:cNvSpPr>
          <p:nvPr>
            <p:ph idx="1"/>
          </p:nvPr>
        </p:nvSpPr>
        <p:spPr>
          <a:xfrm>
            <a:off x="535858" y="575188"/>
            <a:ext cx="11120283" cy="5306808"/>
          </a:xfrm>
        </p:spPr>
        <p:txBody>
          <a:bodyPr>
            <a:normAutofit fontScale="85000" lnSpcReduction="10000"/>
          </a:bodyPr>
          <a:lstStyle/>
          <a:p>
            <a:pPr marL="0" indent="0" algn="just">
              <a:lnSpc>
                <a:spcPct val="150000"/>
              </a:lnSpc>
              <a:spcBef>
                <a:spcPts val="6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Historical records reveal that the first pharmacy in the subcontinent was founded in 1863 when the late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Sheikh Nabi Buksh</a:t>
            </a: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Gujrat</a:t>
            </a: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started a general store with a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pharmacy</a:t>
            </a: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0" indent="0" algn="just">
              <a:lnSpc>
                <a:spcPct val="150000"/>
              </a:lnSpc>
              <a:spcBef>
                <a:spcPts val="6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After the independence of Pakistan (14 August 1947), the University of Punjab became the first institution to develop a </a:t>
            </a:r>
            <a:r>
              <a:rPr lang="en-US"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Pharmacy Department in Pakistan in 1948</a:t>
            </a: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0" indent="0" algn="just">
              <a:lnSpc>
                <a:spcPct val="150000"/>
              </a:lnSpc>
              <a:spcBef>
                <a:spcPts val="6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University of Karachi and Gomal University followed this pursuit.</a:t>
            </a:r>
          </a:p>
          <a:p>
            <a:pPr marL="0" indent="0" algn="just">
              <a:lnSpc>
                <a:spcPct val="150000"/>
              </a:lnSpc>
              <a:spcBef>
                <a:spcPts val="6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first pharmacy programme was a three-year bachelor’s programme which was then extended to four years in 1978-1979.</a:t>
            </a:r>
          </a:p>
          <a:p>
            <a:pPr marL="0" indent="0" algn="just">
              <a:lnSpc>
                <a:spcPct val="150000"/>
              </a:lnSpc>
              <a:spcBef>
                <a:spcPts val="600"/>
              </a:spcBef>
              <a:spcAft>
                <a:spcPts val="600"/>
              </a:spcAft>
              <a:buNone/>
            </a:pPr>
            <a:r>
              <a:rPr lang="en-US" sz="24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initial goal of the programme was to produce pharmacists to fulfil the needs of the pharmaceutical industry, retail shops &amp; community Pharmacies.</a:t>
            </a:r>
          </a:p>
        </p:txBody>
      </p:sp>
    </p:spTree>
    <p:extLst>
      <p:ext uri="{BB962C8B-B14F-4D97-AF65-F5344CB8AC3E}">
        <p14:creationId xmlns:p14="http://schemas.microsoft.com/office/powerpoint/2010/main" val="3924789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043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74B9DB2-82D1-49B8-9D3F-AADB9E8ADF72}"/>
              </a:ext>
            </a:extLst>
          </p:cNvPr>
          <p:cNvSpPr>
            <a:spLocks noGrp="1"/>
          </p:cNvSpPr>
          <p:nvPr>
            <p:ph type="subTitle" idx="1"/>
          </p:nvPr>
        </p:nvSpPr>
        <p:spPr>
          <a:xfrm>
            <a:off x="636104" y="1219201"/>
            <a:ext cx="10933044" cy="5380382"/>
          </a:xfrm>
        </p:spPr>
        <p:txBody>
          <a:bodyPr>
            <a:normAutofit fontScale="92500"/>
          </a:bodyPr>
          <a:lstStyle/>
          <a:p>
            <a:pPr marL="342900" indent="-342900" algn="just">
              <a:lnSpc>
                <a:spcPct val="150000"/>
              </a:lnSpc>
              <a:spcBef>
                <a:spcPts val="600"/>
              </a:spcBef>
              <a:spcAft>
                <a:spcPts val="600"/>
              </a:spcAft>
              <a:buFont typeface="Wingdings" panose="05000000000000000000" pitchFamily="2" charset="2"/>
              <a:buChar char="Ø"/>
            </a:pPr>
            <a:r>
              <a:rPr lang="en-GB"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Forensic pharmacists</a:t>
            </a: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engage in professional work relating to litigation, regulatory affairs and process, or the </a:t>
            </a:r>
            <a:r>
              <a:rPr lang="en-GB" b="1" u="sng"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criminal justice system</a:t>
            </a: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n-GB" b="1"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42900" indent="-342900" algn="just">
              <a:lnSpc>
                <a:spcPct val="150000"/>
              </a:lnSpc>
              <a:spcBef>
                <a:spcPts val="600"/>
              </a:spcBef>
              <a:spcAft>
                <a:spcPts val="600"/>
              </a:spcAft>
              <a:buFont typeface="Wingdings" panose="05000000000000000000" pitchFamily="2" charset="2"/>
              <a:buChar char="Ø"/>
            </a:pP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Domain of forensic pharmacy includes, </a:t>
            </a: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includes </a:t>
            </a:r>
            <a:r>
              <a:rPr lang="en-US"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Clinical, Distributive, Administrative Aspects of Pharmacy, and the Basic Pharmaceutical Sciences</a:t>
            </a: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342900" indent="-342900" algn="just">
              <a:lnSpc>
                <a:spcPct val="150000"/>
              </a:lnSpc>
              <a:spcBef>
                <a:spcPts val="600"/>
              </a:spcBef>
              <a:spcAft>
                <a:spcPts val="600"/>
              </a:spcAft>
              <a:buFont typeface="Wingdings" panose="05000000000000000000" pitchFamily="2" charset="2"/>
              <a:buChar char="Ø"/>
            </a:pP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It overlaps with many other forensic fields e.g. </a:t>
            </a:r>
            <a:r>
              <a:rPr lang="en-US" b="1" i="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Forensic medicine, forensic psychology, forensic toxicology, forensic accounting, fraud examination, forensic chemistry, forensic document examination, polygraph examination, death investigation, forensic nursing, forensic optometry, and accident reconstruction</a:t>
            </a: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76843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74B9DB2-82D1-49B8-9D3F-AADB9E8ADF72}"/>
              </a:ext>
            </a:extLst>
          </p:cNvPr>
          <p:cNvSpPr>
            <a:spLocks noGrp="1"/>
          </p:cNvSpPr>
          <p:nvPr>
            <p:ph type="subTitle" idx="1"/>
          </p:nvPr>
        </p:nvSpPr>
        <p:spPr>
          <a:xfrm>
            <a:off x="636104" y="589936"/>
            <a:ext cx="10933044" cy="6009648"/>
          </a:xfrm>
        </p:spPr>
        <p:txBody>
          <a:bodyPr>
            <a:normAutofit/>
          </a:bodyPr>
          <a:lstStyle/>
          <a:p>
            <a:pPr marL="342900" indent="-342900" algn="just">
              <a:lnSpc>
                <a:spcPct val="150000"/>
              </a:lnSpc>
              <a:spcBef>
                <a:spcPts val="600"/>
              </a:spcBef>
              <a:spcAft>
                <a:spcPts val="600"/>
              </a:spcAft>
              <a:buFont typeface="Wingdings" panose="05000000000000000000" pitchFamily="2" charset="2"/>
              <a:buChar char="Ø"/>
            </a:pPr>
            <a:r>
              <a:rPr lang="en-GB" sz="2200" dirty="0">
                <a:latin typeface="Arial" panose="020B0604020202020204" pitchFamily="34" charset="0"/>
                <a:cs typeface="Arial" panose="020B0604020202020204" pitchFamily="34" charset="0"/>
              </a:rPr>
              <a:t>Almost every pharmacist does some type of forensic work whether he realizes it or not. </a:t>
            </a:r>
          </a:p>
          <a:p>
            <a:pPr marL="800100" lvl="1" indent="-342900" algn="just">
              <a:lnSpc>
                <a:spcPct val="150000"/>
              </a:lnSpc>
              <a:spcBef>
                <a:spcPts val="600"/>
              </a:spcBef>
              <a:spcAft>
                <a:spcPts val="600"/>
              </a:spcAft>
              <a:buFont typeface="Wingdings" panose="05000000000000000000" pitchFamily="2" charset="2"/>
              <a:buChar char="Ø"/>
            </a:pPr>
            <a:r>
              <a:rPr lang="en-GB" sz="2200" dirty="0">
                <a:latin typeface="Arial" panose="020B0604020202020204" pitchFamily="34" charset="0"/>
                <a:cs typeface="Arial" panose="020B0604020202020204" pitchFamily="34" charset="0"/>
              </a:rPr>
              <a:t>A community pharmacist needs to scrutinize a prescription for possible forgery.</a:t>
            </a:r>
          </a:p>
          <a:p>
            <a:pPr marL="800100" lvl="1" indent="-342900" algn="just">
              <a:lnSpc>
                <a:spcPct val="150000"/>
              </a:lnSpc>
              <a:spcBef>
                <a:spcPts val="600"/>
              </a:spcBef>
              <a:spcAft>
                <a:spcPts val="600"/>
              </a:spcAft>
              <a:buFont typeface="Wingdings" panose="05000000000000000000" pitchFamily="2" charset="2"/>
              <a:buChar char="Ø"/>
            </a:pPr>
            <a:r>
              <a:rPr lang="en-GB" sz="2200" dirty="0">
                <a:latin typeface="Arial" panose="020B0604020202020204" pitchFamily="34" charset="0"/>
                <a:cs typeface="Arial" panose="020B0604020202020204" pitchFamily="34" charset="0"/>
              </a:rPr>
              <a:t>A hospital pharmacist develops systems to detect and prevent drug diversion.</a:t>
            </a:r>
          </a:p>
          <a:p>
            <a:pPr marL="800100" lvl="1" indent="-342900" algn="just">
              <a:lnSpc>
                <a:spcPct val="150000"/>
              </a:lnSpc>
              <a:spcBef>
                <a:spcPts val="600"/>
              </a:spcBef>
              <a:spcAft>
                <a:spcPts val="600"/>
              </a:spcAft>
              <a:buFont typeface="Wingdings" panose="05000000000000000000" pitchFamily="2" charset="2"/>
              <a:buChar char="Ø"/>
            </a:pPr>
            <a:r>
              <a:rPr lang="en-GB" sz="2200" dirty="0">
                <a:latin typeface="Arial" panose="020B0604020202020204" pitchFamily="34" charset="0"/>
                <a:cs typeface="Arial" panose="020B0604020202020204" pitchFamily="34" charset="0"/>
              </a:rPr>
              <a:t>A psychiatric pharmacist may monitor patients for signs of substance abuse.</a:t>
            </a:r>
            <a:endParaRPr lang="en-US" sz="2200" dirty="0">
              <a:latin typeface="Arial" panose="020B0604020202020204" pitchFamily="34" charset="0"/>
              <a:cs typeface="Arial" panose="020B0604020202020204" pitchFamily="34" charset="0"/>
            </a:endParaRPr>
          </a:p>
          <a:p>
            <a:pPr marL="342900" indent="-342900" algn="just">
              <a:lnSpc>
                <a:spcPct val="150000"/>
              </a:lnSpc>
              <a:spcBef>
                <a:spcPts val="600"/>
              </a:spcBef>
              <a:spcAft>
                <a:spcPts val="600"/>
              </a:spcAft>
              <a:buFont typeface="Wingdings" panose="05000000000000000000" pitchFamily="2" charset="2"/>
              <a:buChar char="Ø"/>
            </a:pPr>
            <a:r>
              <a:rPr lang="en-US" sz="2200" dirty="0">
                <a:latin typeface="Arial" panose="020B0604020202020204" pitchFamily="34" charset="0"/>
                <a:cs typeface="Arial" panose="020B0604020202020204" pitchFamily="34" charset="0"/>
              </a:rPr>
              <a:t>Specific issues involving forensic pharmacists include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professional malpractice</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patient confidentiality</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 diversion</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impaired capacity</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drug-induced violence</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appropriate use of chemical restraints</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adverse drug reactions</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 interactions</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product tampering</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medication errors</a:t>
            </a:r>
            <a:r>
              <a:rPr lang="en-US" sz="2200" dirty="0">
                <a:latin typeface="Arial" panose="020B0604020202020204" pitchFamily="34" charset="0"/>
                <a:cs typeface="Arial" panose="020B0604020202020204" pitchFamily="34" charset="0"/>
              </a:rPr>
              <a:t>,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quackery and health care fraud</a:t>
            </a:r>
            <a:r>
              <a:rPr lang="en-US" sz="2200" dirty="0">
                <a:latin typeface="Arial" panose="020B0604020202020204" pitchFamily="34" charset="0"/>
                <a:cs typeface="Arial" panose="020B0604020202020204" pitchFamily="34" charset="0"/>
              </a:rPr>
              <a:t>, and </a:t>
            </a:r>
            <a:r>
              <a:rPr lang="en-US" sz="2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poisoning.</a:t>
            </a:r>
          </a:p>
        </p:txBody>
      </p:sp>
    </p:spTree>
    <p:extLst>
      <p:ext uri="{BB962C8B-B14F-4D97-AF65-F5344CB8AC3E}">
        <p14:creationId xmlns:p14="http://schemas.microsoft.com/office/powerpoint/2010/main" val="736484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11670-ECDC-443B-9E6F-70EDAD4C3487}"/>
              </a:ext>
            </a:extLst>
          </p:cNvPr>
          <p:cNvSpPr>
            <a:spLocks noGrp="1"/>
          </p:cNvSpPr>
          <p:nvPr>
            <p:ph type="ctrTitle"/>
          </p:nvPr>
        </p:nvSpPr>
        <p:spPr>
          <a:xfrm>
            <a:off x="1524000" y="459755"/>
            <a:ext cx="9144000" cy="484142"/>
          </a:xfrm>
        </p:spPr>
        <p:txBody>
          <a:bodyPr>
            <a:normAutofit/>
          </a:bodyPr>
          <a:lstStyle/>
          <a:p>
            <a:r>
              <a:rPr lang="en-US" sz="2800" b="1" dirty="0">
                <a:solidFill>
                  <a:srgbClr val="FF0000"/>
                </a:solidFill>
                <a:latin typeface="Arial" panose="020B0604020202020204" pitchFamily="34" charset="0"/>
                <a:cs typeface="Arial" panose="020B0604020202020204" pitchFamily="34" charset="0"/>
              </a:rPr>
              <a:t>Forensic Pharmacist</a:t>
            </a:r>
          </a:p>
        </p:txBody>
      </p:sp>
      <p:sp>
        <p:nvSpPr>
          <p:cNvPr id="3" name="Subtitle 2">
            <a:extLst>
              <a:ext uri="{FF2B5EF4-FFF2-40B4-BE49-F238E27FC236}">
                <a16:creationId xmlns:a16="http://schemas.microsoft.com/office/drawing/2014/main" id="{F74B9DB2-82D1-49B8-9D3F-AADB9E8ADF72}"/>
              </a:ext>
            </a:extLst>
          </p:cNvPr>
          <p:cNvSpPr>
            <a:spLocks noGrp="1"/>
          </p:cNvSpPr>
          <p:nvPr>
            <p:ph type="subTitle" idx="1"/>
          </p:nvPr>
        </p:nvSpPr>
        <p:spPr>
          <a:xfrm>
            <a:off x="629478" y="943897"/>
            <a:ext cx="10933044" cy="5161935"/>
          </a:xfrm>
        </p:spPr>
        <p:txBody>
          <a:bodyPr>
            <a:noAutofit/>
          </a:bodyPr>
          <a:lstStyle/>
          <a:p>
            <a:pPr algn="just">
              <a:lnSpc>
                <a:spcPct val="160000"/>
              </a:lnSpc>
              <a:spcBef>
                <a:spcPts val="600"/>
              </a:spcBef>
              <a:spcAft>
                <a:spcPts val="600"/>
              </a:spcAft>
            </a:pPr>
            <a:r>
              <a:rPr lang="en-US" sz="1800" b="1" dirty="0">
                <a:latin typeface="Arial" panose="020B0604020202020204" pitchFamily="34" charset="0"/>
                <a:cs typeface="Arial" panose="020B0604020202020204" pitchFamily="34" charset="0"/>
              </a:rPr>
              <a:t>Engage in work relating to litigation, the regulatory process, and the criminal justice system.</a:t>
            </a:r>
          </a:p>
          <a:p>
            <a:pPr algn="just">
              <a:lnSpc>
                <a:spcPct val="160000"/>
              </a:lnSpc>
              <a:spcBef>
                <a:spcPts val="600"/>
              </a:spcBef>
              <a:spcAft>
                <a:spcPts val="600"/>
              </a:spcAft>
            </a:pPr>
            <a:r>
              <a:rPr lang="en-US" sz="1800" b="1" dirty="0">
                <a:latin typeface="Arial" panose="020B0604020202020204" pitchFamily="34" charset="0"/>
                <a:cs typeface="Arial" panose="020B0604020202020204" pitchFamily="34" charset="0"/>
              </a:rPr>
              <a:t>Examples (</a:t>
            </a:r>
            <a:r>
              <a:rPr lang="en-US" sz="1800" b="1" dirty="0">
                <a:solidFill>
                  <a:srgbClr val="FF0000"/>
                </a:solidFill>
                <a:latin typeface="Arial" panose="020B0604020202020204" pitchFamily="34" charset="0"/>
                <a:cs typeface="Arial" panose="020B0604020202020204" pitchFamily="34" charset="0"/>
              </a:rPr>
              <a:t>INTERNATIONAL PERSPECTIVE</a:t>
            </a:r>
            <a:r>
              <a:rPr lang="en-US" sz="1800" b="1" dirty="0">
                <a:latin typeface="Arial" panose="020B0604020202020204" pitchFamily="34" charset="0"/>
                <a:cs typeface="Arial" panose="020B0604020202020204" pitchFamily="34" charset="0"/>
              </a:rPr>
              <a:t>):</a:t>
            </a:r>
          </a:p>
          <a:p>
            <a:pPr marL="342900" indent="-342900" algn="just">
              <a:lnSpc>
                <a:spcPct val="10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Scrutinize a prescription for possible forgery.</a:t>
            </a:r>
          </a:p>
          <a:p>
            <a:pPr marL="342900" indent="-342900" algn="just">
              <a:lnSpc>
                <a:spcPct val="10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Detect and prevent drug diversion.</a:t>
            </a:r>
          </a:p>
          <a:p>
            <a:pPr marL="342900" indent="-342900" algn="just">
              <a:lnSpc>
                <a:spcPct val="10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Monitor patients for signs of substance abuse. </a:t>
            </a:r>
          </a:p>
          <a:p>
            <a:pPr marL="342900" indent="-342900" algn="just">
              <a:lnSpc>
                <a:spcPct val="10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Pharmacists in drug utilization review programs for state Medicaid programs have fraud detection responsibilities.</a:t>
            </a:r>
          </a:p>
          <a:p>
            <a:pPr marL="342900" indent="-342900" algn="just">
              <a:lnSpc>
                <a:spcPct val="10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Nuclear pharmacists may serve as radiation safety officers for their organizations.</a:t>
            </a:r>
          </a:p>
          <a:p>
            <a:pPr marL="342900" indent="-342900" algn="just">
              <a:lnSpc>
                <a:spcPct val="10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Pharmacists in hospitals and academia may serve on Institutional Review Boards which protect the rights of human subjects. </a:t>
            </a:r>
          </a:p>
          <a:p>
            <a:pPr marL="342900" indent="-342900" algn="just">
              <a:lnSpc>
                <a:spcPct val="10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Many pharmacists give presentations about drugs of abuse to elementary and high school students with the intent of discouraging illegal use of drugs.</a:t>
            </a:r>
          </a:p>
        </p:txBody>
      </p:sp>
    </p:spTree>
    <p:extLst>
      <p:ext uri="{BB962C8B-B14F-4D97-AF65-F5344CB8AC3E}">
        <p14:creationId xmlns:p14="http://schemas.microsoft.com/office/powerpoint/2010/main" val="2476470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11670-ECDC-443B-9E6F-70EDAD4C3487}"/>
              </a:ext>
            </a:extLst>
          </p:cNvPr>
          <p:cNvSpPr>
            <a:spLocks noGrp="1"/>
          </p:cNvSpPr>
          <p:nvPr>
            <p:ph type="ctrTitle"/>
          </p:nvPr>
        </p:nvSpPr>
        <p:spPr>
          <a:xfrm>
            <a:off x="1524000" y="459755"/>
            <a:ext cx="9144000" cy="498890"/>
          </a:xfrm>
        </p:spPr>
        <p:txBody>
          <a:bodyPr>
            <a:normAutofit/>
          </a:bodyPr>
          <a:lstStyle/>
          <a:p>
            <a:r>
              <a:rPr lang="en-US" sz="2800" b="1" dirty="0">
                <a:solidFill>
                  <a:srgbClr val="FF0000"/>
                </a:solidFill>
                <a:latin typeface="Arial" panose="020B0604020202020204" pitchFamily="34" charset="0"/>
                <a:cs typeface="Arial" panose="020B0604020202020204" pitchFamily="34" charset="0"/>
              </a:rPr>
              <a:t>Forensic Pharmacist</a:t>
            </a:r>
          </a:p>
        </p:txBody>
      </p:sp>
      <p:sp>
        <p:nvSpPr>
          <p:cNvPr id="3" name="Subtitle 2">
            <a:extLst>
              <a:ext uri="{FF2B5EF4-FFF2-40B4-BE49-F238E27FC236}">
                <a16:creationId xmlns:a16="http://schemas.microsoft.com/office/drawing/2014/main" id="{F74B9DB2-82D1-49B8-9D3F-AADB9E8ADF72}"/>
              </a:ext>
            </a:extLst>
          </p:cNvPr>
          <p:cNvSpPr>
            <a:spLocks noGrp="1"/>
          </p:cNvSpPr>
          <p:nvPr>
            <p:ph type="subTitle" idx="1"/>
          </p:nvPr>
        </p:nvSpPr>
        <p:spPr>
          <a:xfrm>
            <a:off x="680348" y="958644"/>
            <a:ext cx="11044619" cy="5589639"/>
          </a:xfrm>
        </p:spPr>
        <p:txBody>
          <a:bodyPr>
            <a:noAutofit/>
          </a:bodyPr>
          <a:lstStyle/>
          <a:p>
            <a:pPr algn="just">
              <a:lnSpc>
                <a:spcPct val="160000"/>
              </a:lnSpc>
              <a:spcBef>
                <a:spcPts val="600"/>
              </a:spcBef>
              <a:spcAft>
                <a:spcPts val="600"/>
              </a:spcAft>
            </a:pPr>
            <a:r>
              <a:rPr lang="en-US" sz="18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Locally Perspective</a:t>
            </a:r>
          </a:p>
          <a:p>
            <a:pPr marL="342900" indent="-342900" algn="just">
              <a:lnSpc>
                <a:spcPct val="16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Import, export, manufacture, storage, distribution and sale of drugs.</a:t>
            </a:r>
          </a:p>
          <a:p>
            <a:pPr marL="342900" indent="-342900" algn="just">
              <a:lnSpc>
                <a:spcPct val="16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Drug Testing Laboratory.</a:t>
            </a:r>
          </a:p>
          <a:p>
            <a:pPr marL="342900" indent="-342900" algn="just">
              <a:lnSpc>
                <a:spcPct val="160000"/>
              </a:lnSpc>
              <a:spcBef>
                <a:spcPts val="600"/>
              </a:spcBef>
              <a:spcAft>
                <a:spcPts val="600"/>
              </a:spcAft>
              <a:buFont typeface="Wingdings" panose="05000000000000000000" pitchFamily="2" charset="2"/>
              <a:buChar char="ü"/>
            </a:pPr>
            <a:r>
              <a:rPr lang="en-GB" sz="1800" b="1" dirty="0">
                <a:latin typeface="Arial" panose="020B0604020202020204" pitchFamily="34" charset="0"/>
                <a:cs typeface="Arial" panose="020B0604020202020204" pitchFamily="34" charset="0"/>
              </a:rPr>
              <a:t>Pharmaceutical care, selection, posology, counselling, dispensing, use, administration, prescription monitoring, pharmacoepidemiology, therapeutic goods information and poison control, Pharmacovigilance, Pharmacoeconomics, storage, sales, procurement, forecasting, supply chain management, distribution, drug utilization evaluation, drug utilization review, formulary based drug utilization and managing therapeutic goods at all levels including pharmacy, clinic, medical store, hospital or medical institution</a:t>
            </a:r>
          </a:p>
          <a:p>
            <a:pPr marL="342900" indent="-342900" algn="just">
              <a:lnSpc>
                <a:spcPct val="160000"/>
              </a:lnSpc>
              <a:spcBef>
                <a:spcPts val="600"/>
              </a:spcBef>
              <a:spcAft>
                <a:spcPts val="600"/>
              </a:spcAft>
              <a:buFont typeface="Wingdings" panose="05000000000000000000" pitchFamily="2" charset="2"/>
              <a:buChar char="ü"/>
            </a:pPr>
            <a:r>
              <a:rPr lang="en-US" sz="1800" b="1" dirty="0">
                <a:latin typeface="Arial" panose="020B0604020202020204" pitchFamily="34" charset="0"/>
                <a:cs typeface="Arial" panose="020B0604020202020204" pitchFamily="34" charset="0"/>
              </a:rPr>
              <a:t>Medicine Procurement Process, review inclusion of essential medicines in the list, help and monitor selection of quality medicines and their rational use in the health institution . </a:t>
            </a:r>
          </a:p>
        </p:txBody>
      </p:sp>
    </p:spTree>
    <p:extLst>
      <p:ext uri="{BB962C8B-B14F-4D97-AF65-F5344CB8AC3E}">
        <p14:creationId xmlns:p14="http://schemas.microsoft.com/office/powerpoint/2010/main" val="4141719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1F3E-9D3A-4F51-8752-BBEB8FB97B3F}"/>
              </a:ext>
            </a:extLst>
          </p:cNvPr>
          <p:cNvSpPr>
            <a:spLocks noGrp="1"/>
          </p:cNvSpPr>
          <p:nvPr>
            <p:ph type="title"/>
          </p:nvPr>
        </p:nvSpPr>
        <p:spPr>
          <a:xfrm>
            <a:off x="604684" y="365126"/>
            <a:ext cx="10749116" cy="799998"/>
          </a:xfrm>
        </p:spPr>
        <p:txBody>
          <a:bodyPr>
            <a:normAutofit/>
          </a:bodyPr>
          <a:lstStyle/>
          <a:p>
            <a:r>
              <a:rPr lang="en-GB" sz="2800" b="1" dirty="0">
                <a:solidFill>
                  <a:srgbClr val="FF0000"/>
                </a:solidFill>
                <a:latin typeface="Arial" panose="020B0604020202020204" pitchFamily="34" charset="0"/>
                <a:cs typeface="Arial" panose="020B0604020202020204" pitchFamily="34" charset="0"/>
              </a:rPr>
              <a:t>Pharmacist Malpractice</a:t>
            </a:r>
            <a:endParaRPr lang="en-US" sz="2800"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21E490CA-BCAF-49D7-97C2-94F92D57CCDE}"/>
              </a:ext>
            </a:extLst>
          </p:cNvPr>
          <p:cNvSpPr>
            <a:spLocks noGrp="1"/>
          </p:cNvSpPr>
          <p:nvPr>
            <p:ph idx="1"/>
          </p:nvPr>
        </p:nvSpPr>
        <p:spPr>
          <a:xfrm>
            <a:off x="604684" y="1165124"/>
            <a:ext cx="11120284" cy="5327751"/>
          </a:xfrm>
        </p:spPr>
        <p:txBody>
          <a:bodyPr>
            <a:normAutofit fontScale="92500" lnSpcReduction="10000"/>
          </a:bodyPr>
          <a:lstStyle/>
          <a:p>
            <a:pPr marL="0" indent="0" algn="just">
              <a:lnSpc>
                <a:spcPct val="150000"/>
              </a:lnSpc>
              <a:spcBef>
                <a:spcPts val="600"/>
              </a:spcBef>
              <a:spcAft>
                <a:spcPts val="600"/>
              </a:spcAft>
              <a:buNone/>
            </a:pPr>
            <a:r>
              <a:rPr lang="en-GB" sz="1900" b="1" dirty="0">
                <a:latin typeface="Arial" panose="020B0604020202020204" pitchFamily="34" charset="0"/>
                <a:cs typeface="Arial" panose="020B0604020202020204" pitchFamily="34" charset="0"/>
              </a:rPr>
              <a:t>Pharmacists have been sued for many reasons including dispensing the wrong medication, compounding errors, failure to detect interactions, failure to contact prescribers about excessive dosages, and failure to warn patients about side effects. Clinical pharmacists can be liable for improperly monitoring drug therapy.</a:t>
            </a:r>
          </a:p>
          <a:p>
            <a:pPr marL="0" indent="0" algn="just">
              <a:lnSpc>
                <a:spcPct val="150000"/>
              </a:lnSpc>
              <a:spcBef>
                <a:spcPts val="600"/>
              </a:spcBef>
              <a:spcAft>
                <a:spcPts val="600"/>
              </a:spcAft>
              <a:buNone/>
            </a:pPr>
            <a:r>
              <a:rPr lang="en-GB" sz="1900" b="1" dirty="0">
                <a:latin typeface="Arial" panose="020B0604020202020204" pitchFamily="34" charset="0"/>
                <a:cs typeface="Arial" panose="020B0604020202020204" pitchFamily="34" charset="0"/>
              </a:rPr>
              <a:t>Malpractice cases against pharmacists generally require testimony from another pharmacist; the exception being an error that is so obvious that even a layperson can understand it without expert testimony.</a:t>
            </a:r>
          </a:p>
          <a:p>
            <a:pPr marL="0" indent="0" algn="just">
              <a:lnSpc>
                <a:spcPct val="150000"/>
              </a:lnSpc>
              <a:spcBef>
                <a:spcPts val="600"/>
              </a:spcBef>
              <a:spcAft>
                <a:spcPts val="600"/>
              </a:spcAft>
              <a:buNone/>
            </a:pPr>
            <a:r>
              <a:rPr lang="en-GB" sz="1900" b="1" dirty="0">
                <a:latin typeface="Arial" panose="020B0604020202020204" pitchFamily="34" charset="0"/>
                <a:cs typeface="Arial" panose="020B0604020202020204" pitchFamily="34" charset="0"/>
              </a:rPr>
              <a:t>Most lawyers will not file lawsuits against pharmacists unless an affidavit is obtained from another pharmacist expressing an opinion of negligence. This pharmacist expert witness would express an opinion supporting the allegations </a:t>
            </a:r>
            <a:endParaRPr lang="en-US" sz="1900" b="1" dirty="0">
              <a:latin typeface="Arial" panose="020B0604020202020204" pitchFamily="34" charset="0"/>
              <a:cs typeface="Arial" panose="020B0604020202020204" pitchFamily="34" charset="0"/>
            </a:endParaRPr>
          </a:p>
          <a:p>
            <a:pPr marL="0" indent="0" algn="just">
              <a:lnSpc>
                <a:spcPct val="150000"/>
              </a:lnSpc>
              <a:spcBef>
                <a:spcPts val="600"/>
              </a:spcBef>
              <a:spcAft>
                <a:spcPts val="600"/>
              </a:spcAft>
              <a:buNone/>
            </a:pPr>
            <a:r>
              <a:rPr lang="en-GB" sz="1900" b="1" dirty="0">
                <a:latin typeface="Arial" panose="020B0604020202020204" pitchFamily="34" charset="0"/>
                <a:cs typeface="Arial" panose="020B0604020202020204" pitchFamily="34" charset="0"/>
              </a:rPr>
              <a:t>of malpractice.</a:t>
            </a:r>
          </a:p>
          <a:p>
            <a:pPr marL="0" indent="0" algn="just">
              <a:lnSpc>
                <a:spcPct val="150000"/>
              </a:lnSpc>
              <a:spcBef>
                <a:spcPts val="600"/>
              </a:spcBef>
              <a:spcAft>
                <a:spcPts val="600"/>
              </a:spcAft>
              <a:buNone/>
            </a:pPr>
            <a:r>
              <a:rPr lang="en-GB" sz="1900" b="1" dirty="0">
                <a:latin typeface="Arial" panose="020B0604020202020204" pitchFamily="34" charset="0"/>
                <a:cs typeface="Arial" panose="020B0604020202020204" pitchFamily="34" charset="0"/>
              </a:rPr>
              <a:t>The defence may have pharmacists as expert witnesses for rebuttals.</a:t>
            </a:r>
            <a:endParaRPr lang="en-US" sz="19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7808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1F3E-9D3A-4F51-8752-BBEB8FB97B3F}"/>
              </a:ext>
            </a:extLst>
          </p:cNvPr>
          <p:cNvSpPr>
            <a:spLocks noGrp="1"/>
          </p:cNvSpPr>
          <p:nvPr>
            <p:ph type="title"/>
          </p:nvPr>
        </p:nvSpPr>
        <p:spPr>
          <a:xfrm>
            <a:off x="604684" y="238179"/>
            <a:ext cx="10749116" cy="735215"/>
          </a:xfrm>
        </p:spPr>
        <p:txBody>
          <a:bodyPr>
            <a:normAutofit/>
          </a:bodyPr>
          <a:lstStyle/>
          <a:p>
            <a:r>
              <a:rPr lang="en-US" sz="2800" b="1" dirty="0">
                <a:solidFill>
                  <a:srgbClr val="FF0000"/>
                </a:solidFill>
                <a:latin typeface="Arial" panose="020B0604020202020204" pitchFamily="34" charset="0"/>
                <a:cs typeface="Arial" panose="020B0604020202020204" pitchFamily="34" charset="0"/>
              </a:rPr>
              <a:t>Malpractice Against Other Health Professionals</a:t>
            </a:r>
          </a:p>
        </p:txBody>
      </p:sp>
      <p:sp>
        <p:nvSpPr>
          <p:cNvPr id="3" name="Content Placeholder 2">
            <a:extLst>
              <a:ext uri="{FF2B5EF4-FFF2-40B4-BE49-F238E27FC236}">
                <a16:creationId xmlns:a16="http://schemas.microsoft.com/office/drawing/2014/main" id="{21E490CA-BCAF-49D7-97C2-94F92D57CCDE}"/>
              </a:ext>
            </a:extLst>
          </p:cNvPr>
          <p:cNvSpPr>
            <a:spLocks noGrp="1"/>
          </p:cNvSpPr>
          <p:nvPr>
            <p:ph idx="1"/>
          </p:nvPr>
        </p:nvSpPr>
        <p:spPr>
          <a:xfrm>
            <a:off x="604684" y="973394"/>
            <a:ext cx="11120284" cy="5077030"/>
          </a:xfrm>
        </p:spPr>
        <p:txBody>
          <a:bodyPr anchor="ctr">
            <a:normAutofit/>
          </a:bodyPr>
          <a:lstStyle/>
          <a:p>
            <a:pPr marL="0" indent="0" algn="just">
              <a:lnSpc>
                <a:spcPct val="150000"/>
              </a:lnSpc>
              <a:spcBef>
                <a:spcPts val="600"/>
              </a:spcBef>
              <a:spcAft>
                <a:spcPts val="600"/>
              </a:spcAft>
              <a:buNone/>
            </a:pPr>
            <a:r>
              <a:rPr lang="en-GB" sz="1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forensic pharmacist can assist lawyers regarding malpractice cases of other health professionals, for example physicians and nurses.</a:t>
            </a:r>
          </a:p>
          <a:p>
            <a:pPr marL="0" indent="0" algn="just">
              <a:lnSpc>
                <a:spcPct val="150000"/>
              </a:lnSpc>
              <a:spcBef>
                <a:spcPts val="600"/>
              </a:spcBef>
              <a:spcAft>
                <a:spcPts val="600"/>
              </a:spcAft>
              <a:buNone/>
            </a:pPr>
            <a:endParaRPr lang="en-GB" sz="1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lnSpc>
                <a:spcPct val="150000"/>
              </a:lnSpc>
              <a:spcBef>
                <a:spcPts val="600"/>
              </a:spcBef>
              <a:spcAft>
                <a:spcPts val="600"/>
              </a:spcAft>
              <a:buNone/>
            </a:pPr>
            <a:endParaRPr lang="en-GB" sz="1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lnSpc>
                <a:spcPct val="150000"/>
              </a:lnSpc>
              <a:spcBef>
                <a:spcPts val="600"/>
              </a:spcBef>
              <a:spcAft>
                <a:spcPts val="600"/>
              </a:spcAft>
              <a:buNone/>
            </a:pPr>
            <a:endParaRPr lang="en-GB" sz="1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lnSpc>
                <a:spcPct val="150000"/>
              </a:lnSpc>
              <a:spcBef>
                <a:spcPts val="600"/>
              </a:spcBef>
              <a:spcAft>
                <a:spcPts val="600"/>
              </a:spcAft>
              <a:buNone/>
            </a:pPr>
            <a:r>
              <a:rPr lang="en-GB" sz="1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Can also testify about alternative therapies with less risk.</a:t>
            </a:r>
          </a:p>
          <a:p>
            <a:pPr marL="0" indent="0" algn="just">
              <a:lnSpc>
                <a:spcPct val="150000"/>
              </a:lnSpc>
              <a:spcBef>
                <a:spcPts val="600"/>
              </a:spcBef>
              <a:spcAft>
                <a:spcPts val="600"/>
              </a:spcAft>
              <a:buNone/>
            </a:pPr>
            <a:r>
              <a:rPr lang="en-GB" sz="1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Can provide opinions about medications that can prevent disease complications.</a:t>
            </a:r>
          </a:p>
          <a:p>
            <a:pPr marL="0" indent="0" algn="just">
              <a:lnSpc>
                <a:spcPct val="150000"/>
              </a:lnSpc>
              <a:spcBef>
                <a:spcPts val="600"/>
              </a:spcBef>
              <a:spcAft>
                <a:spcPts val="600"/>
              </a:spcAft>
              <a:buNone/>
            </a:pPr>
            <a:r>
              <a:rPr lang="en-GB" sz="1800" b="1" i="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example, if a patient develops renal failure from diabetes or hypertension, the pharmacist can discuss medications that would have prevented or reduced the risk of kidney damage.</a:t>
            </a:r>
            <a:endParaRPr lang="en-US" sz="1800" b="1" i="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3CE17DF0-0379-455C-9300-CCE8D81DC4F6}"/>
              </a:ext>
            </a:extLst>
          </p:cNvPr>
          <p:cNvSpPr/>
          <p:nvPr/>
        </p:nvSpPr>
        <p:spPr>
          <a:xfrm>
            <a:off x="1317523" y="2335828"/>
            <a:ext cx="10036277" cy="1325563"/>
          </a:xfrm>
          <a:prstGeom prst="roundRect">
            <a:avLst/>
          </a:prstGeom>
          <a:ln w="381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indent="0" algn="just">
              <a:buNone/>
            </a:pPr>
            <a:r>
              <a:rPr lang="en-GB" sz="2400" b="1" i="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Generally, pharmacists cannot testify as to the professional standards of other professionals. However, if the case involves an adverse drug reaction, the pharmacist can testify about causation.</a:t>
            </a:r>
          </a:p>
        </p:txBody>
      </p:sp>
    </p:spTree>
    <p:extLst>
      <p:ext uri="{BB962C8B-B14F-4D97-AF65-F5344CB8AC3E}">
        <p14:creationId xmlns:p14="http://schemas.microsoft.com/office/powerpoint/2010/main" val="100193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D683-C3A9-47C2-9244-D36BD1C8DD3E}"/>
              </a:ext>
            </a:extLst>
          </p:cNvPr>
          <p:cNvSpPr>
            <a:spLocks noGrp="1"/>
          </p:cNvSpPr>
          <p:nvPr>
            <p:ph type="title"/>
          </p:nvPr>
        </p:nvSpPr>
        <p:spPr>
          <a:xfrm>
            <a:off x="722671" y="499278"/>
            <a:ext cx="2494935" cy="916568"/>
          </a:xfrm>
        </p:spPr>
        <p:txBody>
          <a:bodyPr>
            <a:normAutofit/>
          </a:bodyPr>
          <a:lstStyle/>
          <a:p>
            <a:r>
              <a:rPr lang="en-US" sz="2800" b="1" dirty="0">
                <a:solidFill>
                  <a:srgbClr val="FF0000"/>
                </a:solidFill>
                <a:latin typeface="Arial" panose="020B0604020202020204" pitchFamily="34" charset="0"/>
                <a:cs typeface="Arial" panose="020B0604020202020204" pitchFamily="34" charset="0"/>
              </a:rPr>
              <a:t>Blood Levels</a:t>
            </a:r>
            <a:endParaRPr lang="en-US" sz="2800" dirty="0">
              <a:solidFill>
                <a:srgbClr val="FF000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470D841-E451-4855-AAE1-D8312904C9A5}"/>
              </a:ext>
            </a:extLst>
          </p:cNvPr>
          <p:cNvSpPr/>
          <p:nvPr/>
        </p:nvSpPr>
        <p:spPr>
          <a:xfrm>
            <a:off x="722671" y="1415846"/>
            <a:ext cx="10958051" cy="3892156"/>
          </a:xfrm>
          <a:prstGeom prst="rect">
            <a:avLst/>
          </a:prstGeom>
        </p:spPr>
        <p:txBody>
          <a:bodyPr wrap="square">
            <a:spAutoFit/>
          </a:bodyPr>
          <a:lstStyle/>
          <a:p>
            <a:pPr algn="just">
              <a:lnSpc>
                <a:spcPct val="150000"/>
              </a:lnSpc>
              <a:spcBef>
                <a:spcPts val="600"/>
              </a:spcBef>
              <a:spcAft>
                <a:spcPts val="600"/>
              </a:spcAft>
            </a:pPr>
            <a:r>
              <a:rPr lang="en-GB" sz="22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Certain drugs have a narrow therapeutic range and need to be closely monitored (e.g. digoxin, theophylline, lithium, etc).</a:t>
            </a:r>
          </a:p>
          <a:p>
            <a:pPr algn="just">
              <a:lnSpc>
                <a:spcPct val="150000"/>
              </a:lnSpc>
              <a:spcBef>
                <a:spcPts val="600"/>
              </a:spcBef>
              <a:spcAft>
                <a:spcPts val="600"/>
              </a:spcAft>
            </a:pPr>
            <a:r>
              <a:rPr lang="en-GB" sz="22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Clinical reasons for which to draw blood samples include high doses and borderline doses, signs of toxicity occurring, lack of a therapeutic effect, or suspected poor adherence.</a:t>
            </a:r>
          </a:p>
          <a:p>
            <a:pPr algn="just">
              <a:lnSpc>
                <a:spcPct val="150000"/>
              </a:lnSpc>
              <a:spcBef>
                <a:spcPts val="600"/>
              </a:spcBef>
              <a:spcAft>
                <a:spcPts val="600"/>
              </a:spcAft>
            </a:pPr>
            <a:r>
              <a:rPr lang="en-GB" sz="2200"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rPr>
              <a:t>Toxicology analysis is a common part of the forensic autopsy and often forensic pharmacists are consulted to interpret drug levels.</a:t>
            </a:r>
          </a:p>
        </p:txBody>
      </p:sp>
    </p:spTree>
    <p:extLst>
      <p:ext uri="{BB962C8B-B14F-4D97-AF65-F5344CB8AC3E}">
        <p14:creationId xmlns:p14="http://schemas.microsoft.com/office/powerpoint/2010/main" val="34005060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7D683-C3A9-47C2-9244-D36BD1C8DD3E}"/>
              </a:ext>
            </a:extLst>
          </p:cNvPr>
          <p:cNvSpPr>
            <a:spLocks noGrp="1"/>
          </p:cNvSpPr>
          <p:nvPr>
            <p:ph type="title"/>
          </p:nvPr>
        </p:nvSpPr>
        <p:spPr>
          <a:xfrm>
            <a:off x="486697" y="365126"/>
            <a:ext cx="10867103" cy="1050720"/>
          </a:xfrm>
        </p:spPr>
        <p:txBody>
          <a:bodyPr>
            <a:normAutofit/>
          </a:bodyPr>
          <a:lstStyle/>
          <a:p>
            <a:r>
              <a:rPr lang="en-US" sz="3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Drugs, Alcohol, and Driving</a:t>
            </a:r>
            <a:endParaRPr lang="en-US" sz="2400"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9470D841-E451-4855-AAE1-D8312904C9A5}"/>
              </a:ext>
            </a:extLst>
          </p:cNvPr>
          <p:cNvSpPr/>
          <p:nvPr/>
        </p:nvSpPr>
        <p:spPr>
          <a:xfrm>
            <a:off x="486697" y="1268362"/>
            <a:ext cx="11218606" cy="5227072"/>
          </a:xfrm>
          <a:prstGeom prst="rect">
            <a:avLst/>
          </a:prstGeom>
        </p:spPr>
        <p:txBody>
          <a:bodyPr wrap="square">
            <a:spAutoFit/>
          </a:bodyPr>
          <a:lstStyle/>
          <a:p>
            <a:pPr algn="just">
              <a:lnSpc>
                <a:spcPct val="150000"/>
              </a:lnSpc>
              <a:spcBef>
                <a:spcPts val="600"/>
              </a:spcBef>
              <a:spcAft>
                <a:spcPts val="600"/>
              </a:spcAft>
            </a:pP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forensic pharmacist can interpret the levels of blood alcohol and discuss the typical effects from different alcohol levels.</a:t>
            </a:r>
          </a:p>
          <a:p>
            <a:pPr algn="just">
              <a:lnSpc>
                <a:spcPct val="150000"/>
              </a:lnSpc>
              <a:spcBef>
                <a:spcPts val="600"/>
              </a:spcBef>
              <a:spcAft>
                <a:spcPts val="600"/>
              </a:spcAft>
            </a:pP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Pharmacists can apply pharmacokinetics to estimate the level of alcohol at the time of the alleged event. Pharmacokinetics calculations can especially be helpful if an extended time period exists between the incident and time of collection.</a:t>
            </a:r>
          </a:p>
          <a:p>
            <a:pPr algn="just">
              <a:lnSpc>
                <a:spcPct val="150000"/>
              </a:lnSpc>
              <a:spcBef>
                <a:spcPts val="600"/>
              </a:spcBef>
              <a:spcAft>
                <a:spcPts val="600"/>
              </a:spcAft>
            </a:pP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Drug interactions can be relevant to DUI cases.</a:t>
            </a:r>
            <a:endParaRPr lang="en-GB" b="1" baseline="30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Certain medications can have additive effects with ethanol, that is lower levels of ethanol will produce greater effects. Other medications can alter the absorption or metabolism of ethanol. Certain disease states may make a person susceptible to the effects of ethanol.</a:t>
            </a:r>
          </a:p>
          <a:p>
            <a:pPr algn="just">
              <a:lnSpc>
                <a:spcPct val="150000"/>
              </a:lnSpc>
              <a:spcBef>
                <a:spcPts val="600"/>
              </a:spcBef>
              <a:spcAft>
                <a:spcPts val="600"/>
              </a:spcAft>
            </a:pPr>
            <a:r>
              <a:rPr lang="en-GB"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Pharmacists can provide input regarding these other factors relating to alcohol consumption such as personal injury cases.</a:t>
            </a:r>
            <a:endParaRPr lang="en-GB" b="1" dirty="0">
              <a:effectLst>
                <a:outerShdw blurRad="38100" dist="38100" dir="2700000" algn="tl">
                  <a:srgbClr val="000000">
                    <a:alpha val="43137"/>
                  </a:srgbClr>
                </a:outerShdw>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30050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TotalTime>
  <Words>1500</Words>
  <Application>Microsoft Office PowerPoint</Application>
  <PresentationFormat>Widescreen</PresentationFormat>
  <Paragraphs>86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Wingdings</vt:lpstr>
      <vt:lpstr>Office Theme</vt:lpstr>
      <vt:lpstr>Forensic Pharmacy &amp; Forensic Pharmacist</vt:lpstr>
      <vt:lpstr>PowerPoint Presentation</vt:lpstr>
      <vt:lpstr>PowerPoint Presentation</vt:lpstr>
      <vt:lpstr>Forensic Pharmacist</vt:lpstr>
      <vt:lpstr>Forensic Pharmacist</vt:lpstr>
      <vt:lpstr>Pharmacist Malpractice</vt:lpstr>
      <vt:lpstr>Malpractice Against Other Health Professionals</vt:lpstr>
      <vt:lpstr>Blood Levels</vt:lpstr>
      <vt:lpstr>Drugs, Alcohol, and Driving</vt:lpstr>
      <vt:lpstr>Criminal Cases</vt:lpstr>
      <vt:lpstr>Off-Label Drug Use</vt:lpstr>
      <vt:lpstr>Fraud and White-Collar Crime</vt:lpstr>
      <vt:lpstr>History of Drug Legislation and Pharmacy Profession in Pakistan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 Pharmacy &amp; Forensic Pharmacist</dc:title>
  <dc:creator>Syed Muhammad Ashhad Halimi</dc:creator>
  <cp:lastModifiedBy>S. Muhammad Ashhad Halimi</cp:lastModifiedBy>
  <cp:revision>59</cp:revision>
  <dcterms:created xsi:type="dcterms:W3CDTF">2018-09-30T06:12:17Z</dcterms:created>
  <dcterms:modified xsi:type="dcterms:W3CDTF">2020-03-18T07:38:35Z</dcterms:modified>
</cp:coreProperties>
</file>